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11/22/2024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11/22/2024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11/22/2024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11/22/2024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11/22/2024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11/22/2024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11/22/2024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11/22/2024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11/22/2024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11/22/2024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11/22/2024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11/22/2024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11/22/2024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 Id="rId4" Type="http://schemas.openxmlformats.org/officeDocument/2006/relationships/hyperlink" Target="https://github.com/Karthikeyan2110/au810021114039_KARTHIKEYAN_M.git" TargetMode="Externa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8.png" /><Relationship Id="rId5" Type="http://schemas.openxmlformats.org/officeDocument/2006/relationships/image" Target="../media/image7.png" /><Relationship Id="rId4" Type="http://schemas.openxmlformats.org/officeDocument/2006/relationships/image" Target="../media/image6.jpeg" /></Relationships>
</file>

<file path=ppt/slides/_rels/slide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532185"/>
            <a:ext cx="9144000" cy="1109584"/>
          </a:xfrm>
        </p:spPr>
        <p:txBody>
          <a:bodyPr/>
          <a:lstStyle/>
          <a:p>
            <a:r>
              <a:rPr lang="en-US" sz="4800" b="1" dirty="0">
                <a:solidFill>
                  <a:schemeClr val="accent1"/>
                </a:solidFill>
                <a:latin typeface="Arial" panose="020B0604020202020204" pitchFamily="34" charset="0"/>
                <a:cs typeface="Arial" panose="020B0604020202020204" pitchFamily="34" charset="0"/>
              </a:rPr>
              <a:t>MEDICAL IMAGE ANALYSIS:  </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9"/>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a:t>
            </a:r>
            <a:r>
              <a:rPr lang="en-IN" sz="2000" b="1" dirty="0">
                <a:solidFill>
                  <a:schemeClr val="accent1">
                    <a:lumMod val="75000"/>
                  </a:schemeClr>
                </a:solidFill>
                <a:latin typeface="Arial"/>
                <a:cs typeface="Arial"/>
              </a:rPr>
              <a:t>KARTHIKEYAN M</a:t>
            </a:r>
            <a:r>
              <a:rPr lang="en-US" sz="2000" b="1" dirty="0">
                <a:solidFill>
                  <a:schemeClr val="accent1">
                    <a:lumMod val="75000"/>
                  </a:schemeClr>
                </a:solidFill>
                <a:latin typeface="Arial"/>
                <a:cs typeface="Arial"/>
              </a:rPr>
              <a:t> – au8100211140</a:t>
            </a:r>
            <a:r>
              <a:rPr lang="en-IN" sz="2000" b="1" dirty="0">
                <a:solidFill>
                  <a:schemeClr val="accent1">
                    <a:lumMod val="75000"/>
                  </a:schemeClr>
                </a:solidFill>
                <a:latin typeface="Arial"/>
                <a:cs typeface="Arial"/>
              </a:rPr>
              <a:t>39</a:t>
            </a:r>
            <a:endParaRPr lang="zh-CN" altLang="en-US" dirty="0"/>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Dr.V.C.SATHISH</a:t>
            </a:r>
            <a:r>
              <a:rPr lang="en-US" sz="2000" b="1" dirty="0">
                <a:solidFill>
                  <a:schemeClr val="accent1">
                    <a:lumMod val="75000"/>
                  </a:schemeClr>
                </a:solidFill>
                <a:latin typeface="Arial" pitchFamily="34" charset="0"/>
                <a:cs typeface="Arial" pitchFamily="34" charset="0"/>
              </a:rPr>
              <a:t> GANDHI,M.E,MBA,PH.D.</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5" name="Picture 4">
            <a:extLst>
              <a:ext uri="{FF2B5EF4-FFF2-40B4-BE49-F238E27FC236}">
                <a16:creationId xmlns:a16="http://schemas.microsoft.com/office/drawing/2014/main" id="{CDC73A92-5DCE-61B4-F928-AA98582B1662}"/>
              </a:ext>
            </a:extLst>
          </p:cNvPr>
          <p:cNvPicPr>
            <a:picLocks noChangeAspect="1"/>
          </p:cNvPicPr>
          <p:nvPr/>
        </p:nvPicPr>
        <p:blipFill>
          <a:blip r:embed="rId2"/>
          <a:stretch>
            <a:fillRect/>
          </a:stretch>
        </p:blipFill>
        <p:spPr>
          <a:xfrm>
            <a:off x="5752199" y="26631"/>
            <a:ext cx="4514850" cy="966410"/>
          </a:xfrm>
          <a:prstGeom prst="rect">
            <a:avLst/>
          </a:prstGeom>
        </p:spPr>
      </p:pic>
      <p:pic>
        <p:nvPicPr>
          <p:cNvPr id="7" name="Picture 6">
            <a:extLst>
              <a:ext uri="{FF2B5EF4-FFF2-40B4-BE49-F238E27FC236}">
                <a16:creationId xmlns:a16="http://schemas.microsoft.com/office/drawing/2014/main" id="{B8DB46B5-A5E7-3EE3-8B5A-3B5D160B344C}"/>
              </a:ext>
            </a:extLst>
          </p:cNvPr>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a:t>
            </a:r>
            <a:r>
              <a:rPr lang="en-US" sz="2800" b="1" dirty="0">
                <a:solidFill>
                  <a:schemeClr val="accent1">
                    <a:lumMod val="75000"/>
                  </a:schemeClr>
                </a:solidFill>
                <a:latin typeface="Arial" pitchFamily="34" charset="0"/>
                <a:cs typeface="Arial" pitchFamily="34" charset="0"/>
              </a:rPr>
              <a:t> </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2.	Project video recorded link (youtube/</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3.	Project PPT &amp; Report </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 link, </a:t>
            </a:r>
            <a:r>
              <a:rPr lang="en-US" sz="2600" dirty="0" err="1">
                <a:latin typeface="Arial" panose="020B0604020202020204" pitchFamily="34" charset="0"/>
                <a:cs typeface="Arial" panose="020B0604020202020204" pitchFamily="34" charset="0"/>
              </a:rPr>
              <a:t>Dr.V.C.Sathish</a:t>
            </a:r>
            <a:r>
              <a:rPr lang="en-US" sz="2600" dirty="0">
                <a:latin typeface="Arial" panose="020B0604020202020204" pitchFamily="34" charset="0"/>
                <a:cs typeface="Arial" panose="020B0604020202020204" pitchFamily="34" charset="0"/>
              </a:rPr>
              <a:t> Gandhi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A2601A30-A3F2-D2D1-5A07-4AA991D2361F}"/>
              </a:ext>
            </a:extLst>
          </p:cNvPr>
          <p:cNvPicPr>
            <a:picLocks noChangeAspect="1"/>
          </p:cNvPicPr>
          <p:nvPr/>
        </p:nvPicPr>
        <p:blipFill>
          <a:blip r:embed="rId2"/>
          <a:stretch>
            <a:fillRect/>
          </a:stretch>
        </p:blipFill>
        <p:spPr>
          <a:xfrm>
            <a:off x="5605829" y="0"/>
            <a:ext cx="4514850" cy="963503"/>
          </a:xfrm>
          <a:prstGeom prst="rect">
            <a:avLst/>
          </a:prstGeom>
        </p:spPr>
      </p:pic>
      <p:pic>
        <p:nvPicPr>
          <p:cNvPr id="5" name="Picture 4">
            <a:extLst>
              <a:ext uri="{FF2B5EF4-FFF2-40B4-BE49-F238E27FC236}">
                <a16:creationId xmlns:a16="http://schemas.microsoft.com/office/drawing/2014/main" id="{A025C31F-5088-2818-54E7-FF4CE7777B43}"/>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57E9B934-5543-5F55-AC73-E207409DFE80}"/>
              </a:ext>
            </a:extLst>
          </p:cNvPr>
          <p:cNvPicPr>
            <a:picLocks noChangeAspect="1"/>
          </p:cNvPicPr>
          <p:nvPr/>
        </p:nvPicPr>
        <p:blipFill>
          <a:blip r:embed="rId2"/>
          <a:stretch>
            <a:fillRect/>
          </a:stretch>
        </p:blipFill>
        <p:spPr>
          <a:xfrm>
            <a:off x="5570660" y="60721"/>
            <a:ext cx="4514850" cy="1091071"/>
          </a:xfrm>
          <a:prstGeom prst="rect">
            <a:avLst/>
          </a:prstGeom>
        </p:spPr>
      </p:pic>
      <p:pic>
        <p:nvPicPr>
          <p:cNvPr id="5" name="Picture 4">
            <a:extLst>
              <a:ext uri="{FF2B5EF4-FFF2-40B4-BE49-F238E27FC236}">
                <a16:creationId xmlns:a16="http://schemas.microsoft.com/office/drawing/2014/main" id="{7B541C16-438E-7F92-18E9-B743F0B0E0D2}"/>
              </a:ext>
            </a:extLst>
          </p:cNvPr>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Times New Roman" panose="02020603050405020304" pitchFamily="18" charset="0"/>
                <a:ea typeface="+mn-lt"/>
                <a:cs typeface="Times New Roman" panose="02020603050405020304" pitchFamily="18" charset="0"/>
              </a:rPr>
              <a:t>Problem Statement </a:t>
            </a:r>
            <a:r>
              <a:rPr lang="en-US" sz="2000" dirty="0">
                <a:latin typeface="Times New Roman" panose="02020603050405020304" pitchFamily="18" charset="0"/>
                <a:ea typeface="+mn-lt"/>
                <a:cs typeface="Times New Roman" panose="02020603050405020304" pitchFamily="18" charset="0"/>
              </a:rPr>
              <a:t>(Should not include solution)</a:t>
            </a: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mn-lt"/>
                <a:cs typeface="Times New Roman" panose="02020603050405020304" pitchFamily="18" charset="0"/>
              </a:rPr>
              <a:t>Proposed System/Solution</a:t>
            </a: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mn-lt"/>
                <a:cs typeface="Times New Roman" panose="02020603050405020304" pitchFamily="18" charset="0"/>
              </a:rPr>
              <a:t>Algorithm &amp; Deployment  </a:t>
            </a:r>
          </a:p>
          <a:p>
            <a:r>
              <a:rPr lang="en-US" sz="2000" b="1" dirty="0">
                <a:latin typeface="Times New Roman" panose="02020603050405020304" pitchFamily="18" charset="0"/>
                <a:ea typeface="+mn-lt"/>
                <a:cs typeface="Times New Roman" panose="02020603050405020304" pitchFamily="18" charset="0"/>
              </a:rPr>
              <a:t>GitHub Link</a:t>
            </a:r>
          </a:p>
          <a:p>
            <a:r>
              <a:rPr lang="en-US" sz="2000" b="1" dirty="0">
                <a:latin typeface="Times New Roman" panose="02020603050405020304" pitchFamily="18" charset="0"/>
                <a:ea typeface="+mn-lt"/>
                <a:cs typeface="Times New Roman" panose="02020603050405020304" pitchFamily="18" charset="0"/>
              </a:rPr>
              <a:t>Project Demo(photos / videos)</a:t>
            </a: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mn-lt"/>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mn-lt"/>
                <a:cs typeface="Times New Roman" panose="02020603050405020304" pitchFamily="18" charset="0"/>
              </a:rPr>
              <a:t>Future Scope</a:t>
            </a:r>
          </a:p>
          <a:p>
            <a:r>
              <a:rPr lang="en-US" sz="2000" b="1" dirty="0">
                <a:latin typeface="Times New Roman" panose="02020603050405020304" pitchFamily="18" charset="0"/>
                <a:ea typeface="+mn-lt"/>
                <a:cs typeface="Times New Roman" panose="02020603050405020304" pitchFamily="18" charset="0"/>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20213208-7227-9AD2-73E3-3DF9988A4CE8}"/>
              </a:ext>
            </a:extLst>
          </p:cNvPr>
          <p:cNvPicPr>
            <a:picLocks noChangeAspect="1"/>
          </p:cNvPicPr>
          <p:nvPr/>
        </p:nvPicPr>
        <p:blipFill>
          <a:blip r:embed="rId2"/>
          <a:stretch>
            <a:fillRect/>
          </a:stretch>
        </p:blipFill>
        <p:spPr>
          <a:xfrm>
            <a:off x="5588244" y="0"/>
            <a:ext cx="4514850" cy="1325563"/>
          </a:xfrm>
          <a:prstGeom prst="rect">
            <a:avLst/>
          </a:prstGeom>
        </p:spPr>
      </p:pic>
      <p:pic>
        <p:nvPicPr>
          <p:cNvPr id="5" name="Picture 4">
            <a:extLst>
              <a:ext uri="{FF2B5EF4-FFF2-40B4-BE49-F238E27FC236}">
                <a16:creationId xmlns:a16="http://schemas.microsoft.com/office/drawing/2014/main" id="{6770761E-1214-C7F3-EDA0-E1C80A5A31FB}"/>
              </a:ext>
            </a:extLst>
          </p:cNvPr>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marL="0" indent="0" algn="l">
              <a:buNone/>
            </a:pPr>
            <a:r>
              <a:rPr lang="en-US" sz="2800" dirty="0">
                <a:latin typeface="Times New Roman" panose="02020603050405020304" pitchFamily="18" charset="0"/>
                <a:cs typeface="Times New Roman" panose="02020603050405020304" pitchFamily="18" charset="0"/>
              </a:rPr>
              <a:t>Medical image analysis is a critical field in healthcare, where computer vision and artificial intelligence (AI) techniques are used to analyze medical images for disease detection, diagnosis, and treatment planning. This process involves the extraction of valuable insights from medical imaging modalities such as X-rays, CT scans, MRIs, and ultrasound images.</a:t>
            </a:r>
          </a:p>
          <a:p>
            <a:pPr algn="just"/>
            <a:endParaRPr lang="en-US" sz="26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1F5FA2A-5DD5-A619-7F5B-30A4A9EA7F89}"/>
              </a:ext>
            </a:extLst>
          </p:cNvPr>
          <p:cNvPicPr>
            <a:picLocks noChangeAspect="1"/>
          </p:cNvPicPr>
          <p:nvPr/>
        </p:nvPicPr>
        <p:blipFill>
          <a:blip r:embed="rId2"/>
          <a:stretch>
            <a:fillRect/>
          </a:stretch>
        </p:blipFill>
        <p:spPr>
          <a:xfrm>
            <a:off x="5711336" y="0"/>
            <a:ext cx="4514850" cy="963503"/>
          </a:xfrm>
          <a:prstGeom prst="rect">
            <a:avLst/>
          </a:prstGeom>
        </p:spPr>
      </p:pic>
      <p:pic>
        <p:nvPicPr>
          <p:cNvPr id="5" name="Picture 4">
            <a:extLst>
              <a:ext uri="{FF2B5EF4-FFF2-40B4-BE49-F238E27FC236}">
                <a16:creationId xmlns:a16="http://schemas.microsoft.com/office/drawing/2014/main" id="{5675CA87-2B0B-C1CE-2CC3-C790F4FCB35B}"/>
              </a:ext>
            </a:extLst>
          </p:cNvPr>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endParaRPr lang="en-US" sz="24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The proposed solution for medical image analysis involves creating an AI-powered system that automatically detects diseases like cancer or stroke from medical images (X-rays, CT scans, MRIs). It uses machine learning to identify abnormalities, segment important areas (like tumors), and provide diagnostic suggestions. The system works quickly, helping doctors spot issues faster, improve diagnostic accuracy, and save time, ultimately leading to better patient outcomes.</a:t>
            </a:r>
          </a:p>
          <a:p>
            <a:pPr algn="l"/>
            <a:endParaRPr lang="en-US" sz="2600" dirty="0">
              <a:latin typeface="Arial" panose="020B0604020202020204" pitchFamily="34" charset="0"/>
              <a:cs typeface="Arial" panose="020B0604020202020204" pitchFamily="34" charset="0"/>
            </a:endParaRP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F4669A7A-F7EF-63E0-84A7-1FD015FFD73B}"/>
              </a:ext>
            </a:extLst>
          </p:cNvPr>
          <p:cNvPicPr>
            <a:picLocks noChangeAspect="1"/>
          </p:cNvPicPr>
          <p:nvPr/>
        </p:nvPicPr>
        <p:blipFill>
          <a:blip r:embed="rId2"/>
          <a:stretch>
            <a:fillRect/>
          </a:stretch>
        </p:blipFill>
        <p:spPr>
          <a:xfrm>
            <a:off x="5596027" y="0"/>
            <a:ext cx="4514850" cy="963503"/>
          </a:xfrm>
          <a:prstGeom prst="rect">
            <a:avLst/>
          </a:prstGeom>
        </p:spPr>
      </p:pic>
      <p:pic>
        <p:nvPicPr>
          <p:cNvPr id="5" name="Picture 4">
            <a:extLst>
              <a:ext uri="{FF2B5EF4-FFF2-40B4-BE49-F238E27FC236}">
                <a16:creationId xmlns:a16="http://schemas.microsoft.com/office/drawing/2014/main" id="{78774947-B057-DF69-9744-7F3881CC45F2}"/>
              </a:ext>
            </a:extLst>
          </p:cNvPr>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pPr algn="l"/>
            <a:r>
              <a:rPr lang="en-US" sz="2800" dirty="0">
                <a:latin typeface="Times New Roman" panose="02020603050405020304" pitchFamily="18" charset="0"/>
                <a:cs typeface="Times New Roman" panose="02020603050405020304" pitchFamily="18" charset="0"/>
              </a:rPr>
              <a:t>Algorithms like convolutional neural networks (CNNs) are widely used for tasks such as segmentation, classification, and detection. Deployment involves integrating these trained models into clinical workflows using tools like Docker for containerization and frameworks like TensorFlow Serving for real-time inference.</a:t>
            </a:r>
          </a:p>
          <a:p>
            <a:pPr algn="l"/>
            <a:endParaRPr lang="en-US" sz="26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1C112B2-C026-60B0-DE9F-6B99A233361B}"/>
              </a:ext>
            </a:extLst>
          </p:cNvPr>
          <p:cNvPicPr>
            <a:picLocks noChangeAspect="1"/>
          </p:cNvPicPr>
          <p:nvPr/>
        </p:nvPicPr>
        <p:blipFill>
          <a:blip r:embed="rId2"/>
          <a:stretch>
            <a:fillRect/>
          </a:stretch>
        </p:blipFill>
        <p:spPr>
          <a:xfrm>
            <a:off x="5781675" y="0"/>
            <a:ext cx="4514850" cy="963503"/>
          </a:xfrm>
          <a:prstGeom prst="rect">
            <a:avLst/>
          </a:prstGeom>
        </p:spPr>
      </p:pic>
      <p:pic>
        <p:nvPicPr>
          <p:cNvPr id="5" name="Picture 4">
            <a:extLst>
              <a:ext uri="{FF2B5EF4-FFF2-40B4-BE49-F238E27FC236}">
                <a16:creationId xmlns:a16="http://schemas.microsoft.com/office/drawing/2014/main" id="{969C29D2-F64B-CEA7-DBB0-3F09729F1D5F}"/>
              </a:ext>
            </a:extLst>
          </p:cNvPr>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5A7EDD0E-A4A6-41F2-BC3A-94B27D950D06}"/>
              </a:ext>
            </a:extLst>
          </p:cNvPr>
          <p:cNvPicPr>
            <a:picLocks noChangeAspect="1"/>
          </p:cNvPicPr>
          <p:nvPr/>
        </p:nvPicPr>
        <p:blipFill>
          <a:blip r:embed="rId2"/>
          <a:stretch>
            <a:fillRect/>
          </a:stretch>
        </p:blipFill>
        <p:spPr>
          <a:xfrm>
            <a:off x="5623414" y="0"/>
            <a:ext cx="4514850" cy="963503"/>
          </a:xfrm>
          <a:prstGeom prst="rect">
            <a:avLst/>
          </a:prstGeom>
        </p:spPr>
      </p:pic>
      <p:pic>
        <p:nvPicPr>
          <p:cNvPr id="5" name="Picture 4">
            <a:extLst>
              <a:ext uri="{FF2B5EF4-FFF2-40B4-BE49-F238E27FC236}">
                <a16:creationId xmlns:a16="http://schemas.microsoft.com/office/drawing/2014/main" id="{C796CBB9-39C4-3687-11B4-8EEBAD01115B}"/>
              </a:ext>
            </a:extLst>
          </p:cNvPr>
          <p:cNvPicPr>
            <a:picLocks noChangeAspect="1"/>
          </p:cNvPicPr>
          <p:nvPr/>
        </p:nvPicPr>
        <p:blipFill>
          <a:blip r:embed="rId3"/>
          <a:stretch>
            <a:fillRect/>
          </a:stretch>
        </p:blipFill>
        <p:spPr>
          <a:xfrm>
            <a:off x="6711604" y="151593"/>
            <a:ext cx="2793651" cy="660317"/>
          </a:xfrm>
          <a:prstGeom prst="rect">
            <a:avLst/>
          </a:prstGeom>
        </p:spPr>
      </p:pic>
      <p:sp>
        <p:nvSpPr>
          <p:cNvPr id="4" name="Subtitle 3">
            <a:extLst>
              <a:ext uri="{FF2B5EF4-FFF2-40B4-BE49-F238E27FC236}">
                <a16:creationId xmlns:a16="http://schemas.microsoft.com/office/drawing/2014/main" id="{1CCC4115-15FC-4B86-F8D6-BF626FE7EE37}"/>
              </a:ext>
            </a:extLst>
          </p:cNvPr>
          <p:cNvSpPr>
            <a:spLocks noGrp="1"/>
          </p:cNvSpPr>
          <p:nvPr>
            <p:ph type="subTitle" idx="1"/>
          </p:nvPr>
        </p:nvSpPr>
        <p:spPr/>
        <p:txBody>
          <a:bodyPr/>
          <a:lstStyle/>
          <a:p>
            <a:r>
              <a:rPr lang="en-US" dirty="0">
                <a:hlinkClick r:id="rId4"/>
              </a:rPr>
              <a:t>https://github.com/Karthikeyan2110/au810021114039_KARTHIKEYAN_M.</a:t>
            </a:r>
            <a:r>
              <a:rPr lang="en-IN" dirty="0">
                <a:hlinkClick r:id="rId4"/>
              </a:rPr>
              <a:t>git</a:t>
            </a:r>
            <a:r>
              <a:rPr lang="en-IN" dirty="0"/>
              <a:t> </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2CB75916-4EAF-0DF5-D2E6-CD8B7DA6C126}"/>
              </a:ext>
            </a:extLst>
          </p:cNvPr>
          <p:cNvPicPr>
            <a:picLocks noChangeAspect="1"/>
          </p:cNvPicPr>
          <p:nvPr/>
        </p:nvPicPr>
        <p:blipFill>
          <a:blip r:embed="rId4"/>
          <a:stretch>
            <a:fillRect/>
          </a:stretch>
        </p:blipFill>
        <p:spPr>
          <a:xfrm>
            <a:off x="5640998" y="0"/>
            <a:ext cx="4514850" cy="963503"/>
          </a:xfrm>
          <a:prstGeom prst="rect">
            <a:avLst/>
          </a:prstGeom>
        </p:spPr>
      </p:pic>
      <p:pic>
        <p:nvPicPr>
          <p:cNvPr id="5" name="Picture 4">
            <a:extLst>
              <a:ext uri="{FF2B5EF4-FFF2-40B4-BE49-F238E27FC236}">
                <a16:creationId xmlns:a16="http://schemas.microsoft.com/office/drawing/2014/main" id="{F0D4DDDB-FBD3-E4E3-D587-3D8F9A528623}"/>
              </a:ext>
            </a:extLst>
          </p:cNvPr>
          <p:cNvPicPr>
            <a:picLocks noChangeAspect="1"/>
          </p:cNvPicPr>
          <p:nvPr/>
        </p:nvPicPr>
        <p:blipFill>
          <a:blip r:embed="rId5"/>
          <a:stretch>
            <a:fillRect/>
          </a:stretch>
        </p:blipFill>
        <p:spPr>
          <a:xfrm>
            <a:off x="6501597" y="151593"/>
            <a:ext cx="2793651" cy="660317"/>
          </a:xfrm>
          <a:prstGeom prst="rect">
            <a:avLst/>
          </a:prstGeom>
        </p:spPr>
      </p:pic>
      <p:pic>
        <p:nvPicPr>
          <p:cNvPr id="2" name="Record_2024-11-22-20-56-02 (1).mp4">
            <a:hlinkClick r:id="" action="ppaction://media"/>
            <a:extLst>
              <a:ext uri="{FF2B5EF4-FFF2-40B4-BE49-F238E27FC236}">
                <a16:creationId xmlns:a16="http://schemas.microsoft.com/office/drawing/2014/main" id="{2B8B257C-490F-DB86-0A23-97AD5F87D57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4598" y="2110153"/>
            <a:ext cx="11152681" cy="43655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568961" y="1786537"/>
            <a:ext cx="11094720" cy="4365598"/>
          </a:xfrm>
        </p:spPr>
        <p:txBody>
          <a:bodyPr>
            <a:normAutofit/>
          </a:bodyPr>
          <a:lstStyle/>
          <a:p>
            <a:pPr algn="l"/>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This Medical Image Analysis system design ensures the integration of deep learning technologies with a user-friendly interface, allowing healthcare professionals to efficiently analyze medical images and make informed decisions. By focusing on image preprocessing, accurate model predictions, result visualization, and feedback mechanisms, the system offers a comprehensive and scalable solution for improving medical diagnosis.</a:t>
            </a:r>
            <a:endParaRPr lang="en-US" sz="2800" dirty="0">
              <a:latin typeface="Arial" panose="020B0604020202020204" pitchFamily="34" charset="0"/>
              <a:cs typeface="Arial" panose="020B0604020202020204" pitchFamily="34" charset="0"/>
            </a:endParaRP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BD30CA0-ED00-217E-974A-547F251E8DC5}"/>
              </a:ext>
            </a:extLst>
          </p:cNvPr>
          <p:cNvPicPr>
            <a:picLocks noChangeAspect="1"/>
          </p:cNvPicPr>
          <p:nvPr/>
        </p:nvPicPr>
        <p:blipFill>
          <a:blip r:embed="rId2"/>
          <a:stretch>
            <a:fillRect/>
          </a:stretch>
        </p:blipFill>
        <p:spPr>
          <a:xfrm>
            <a:off x="5711337" y="86457"/>
            <a:ext cx="4514850" cy="951035"/>
          </a:xfrm>
          <a:prstGeom prst="rect">
            <a:avLst/>
          </a:prstGeom>
        </p:spPr>
      </p:pic>
      <p:pic>
        <p:nvPicPr>
          <p:cNvPr id="5" name="Picture 4">
            <a:extLst>
              <a:ext uri="{FF2B5EF4-FFF2-40B4-BE49-F238E27FC236}">
                <a16:creationId xmlns:a16="http://schemas.microsoft.com/office/drawing/2014/main" id="{509D1AC5-4A2D-D2A3-DD17-93FAEAA2841E}"/>
              </a:ext>
            </a:extLst>
          </p:cNvPr>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l"/>
            <a:r>
              <a:rPr lang="en-US" sz="2800" dirty="0">
                <a:latin typeface="Times New Roman" panose="02020603050405020304" pitchFamily="18" charset="0"/>
                <a:cs typeface="Times New Roman" panose="02020603050405020304" pitchFamily="18" charset="0"/>
              </a:rPr>
              <a:t>The future of medical image analysis is highly promising, with advancements in artificial intelligence (AI) and machine learning driving significant improvements in diagnosis and treatment planning. AI-powered tools can analyze medical images faster and more accurately, assisting radiologists in detecting abnormalities like tumors and fractures. Integration with other healthcare data sources will enable more personalized medicine.</a:t>
            </a: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3B29A91-FD8F-9F05-47CD-C51D1C81E72A}"/>
              </a:ext>
            </a:extLst>
          </p:cNvPr>
          <p:cNvPicPr>
            <a:picLocks noChangeAspect="1"/>
          </p:cNvPicPr>
          <p:nvPr/>
        </p:nvPicPr>
        <p:blipFill>
          <a:blip r:embed="rId2"/>
          <a:stretch>
            <a:fillRect/>
          </a:stretch>
        </p:blipFill>
        <p:spPr>
          <a:xfrm>
            <a:off x="5649790" y="0"/>
            <a:ext cx="4514850" cy="963503"/>
          </a:xfrm>
          <a:prstGeom prst="rect">
            <a:avLst/>
          </a:prstGeom>
        </p:spPr>
      </p:pic>
      <p:pic>
        <p:nvPicPr>
          <p:cNvPr id="5" name="Picture 4">
            <a:extLst>
              <a:ext uri="{FF2B5EF4-FFF2-40B4-BE49-F238E27FC236}">
                <a16:creationId xmlns:a16="http://schemas.microsoft.com/office/drawing/2014/main" id="{41DF8738-4759-C2E8-DC13-B2235047B372}"/>
              </a:ext>
            </a:extLst>
          </p:cNvPr>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559</Words>
  <Application>Microsoft Office PowerPoint</Application>
  <PresentationFormat>Widescreen</PresentationFormat>
  <Paragraphs>50</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MEDICAL IMAGE ANALYSIS: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IMAGE ANALYSIS:  </dc:title>
  <dc:creator>RMX2027</dc:creator>
  <cp:lastModifiedBy>KARTHIKEYAN M</cp:lastModifiedBy>
  <cp:revision>7</cp:revision>
  <dcterms:created xsi:type="dcterms:W3CDTF">2024-04-15T00:09:03Z</dcterms:created>
  <dcterms:modified xsi:type="dcterms:W3CDTF">2024-11-22T16:08:38Z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